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96"/>
  </p:normalViewPr>
  <p:slideViewPr>
    <p:cSldViewPr snapToGrid="0">
      <p:cViewPr>
        <p:scale>
          <a:sx n="76" d="100"/>
          <a:sy n="76" d="100"/>
        </p:scale>
        <p:origin x="760"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4284775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5B7D6BF-83E0-B945-8EB2-CEDFA560FFAE}" type="datetimeFigureOut">
              <a:rPr lang="en-NG" smtClean="0"/>
              <a:t>25/07/2023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109886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3791096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37640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859089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4"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1141655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4"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373008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1852204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1559677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73242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220778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5B7D6BF-83E0-B945-8EB2-CEDFA560FFAE}" type="datetimeFigureOut">
              <a:rPr lang="en-NG" smtClean="0"/>
              <a:t>25/07/2023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114407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5B7D6BF-83E0-B945-8EB2-CEDFA560FFAE}" type="datetimeFigureOut">
              <a:rPr lang="en-NG" smtClean="0"/>
              <a:t>25/07/2023</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326060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3"/>
          <p:cNvSpPr>
            <a:spLocks noGrp="1"/>
          </p:cNvSpPr>
          <p:nvPr>
            <p:ph type="ftr" sz="quarter" idx="11"/>
          </p:nvPr>
        </p:nvSpPr>
        <p:spPr/>
        <p:txBody>
          <a:bodyPr/>
          <a:lstStyle/>
          <a:p>
            <a:endParaRPr lang="en-NG"/>
          </a:p>
        </p:txBody>
      </p:sp>
      <p:sp>
        <p:nvSpPr>
          <p:cNvPr id="6" name="Slide Number Placeholder 4"/>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3776856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2"/>
          <p:cNvSpPr>
            <a:spLocks noGrp="1"/>
          </p:cNvSpPr>
          <p:nvPr>
            <p:ph type="ftr" sz="quarter" idx="11"/>
          </p:nvPr>
        </p:nvSpPr>
        <p:spPr/>
        <p:txBody>
          <a:bodyPr/>
          <a:lstStyle/>
          <a:p>
            <a:endParaRPr lang="en-NG"/>
          </a:p>
        </p:txBody>
      </p:sp>
      <p:sp>
        <p:nvSpPr>
          <p:cNvPr id="6" name="Slide Number Placeholder 3"/>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411547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B5B7D6BF-83E0-B945-8EB2-CEDFA560FFAE}" type="datetimeFigureOut">
              <a:rPr lang="en-NG" smtClean="0"/>
              <a:t>25/07/2023</a:t>
            </a:fld>
            <a:endParaRPr lang="en-NG"/>
          </a:p>
        </p:txBody>
      </p:sp>
      <p:sp>
        <p:nvSpPr>
          <p:cNvPr id="5" name="Footer Placeholder 5"/>
          <p:cNvSpPr>
            <a:spLocks noGrp="1"/>
          </p:cNvSpPr>
          <p:nvPr>
            <p:ph type="ftr" sz="quarter" idx="11"/>
          </p:nvPr>
        </p:nvSpPr>
        <p:spPr/>
        <p:txBody>
          <a:bodyPr/>
          <a:lstStyle/>
          <a:p>
            <a:endParaRPr lang="en-NG"/>
          </a:p>
        </p:txBody>
      </p:sp>
      <p:sp>
        <p:nvSpPr>
          <p:cNvPr id="6" name="Slide Number Placeholder 6"/>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401351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5B7D6BF-83E0-B945-8EB2-CEDFA560FFAE}" type="datetimeFigureOut">
              <a:rPr lang="en-NG" smtClean="0"/>
              <a:t>25/07/2023</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A11E8E40-294D-A840-9EA1-CC1D120B7108}" type="slidenum">
              <a:rPr lang="en-NG" smtClean="0"/>
              <a:t>‹#›</a:t>
            </a:fld>
            <a:endParaRPr lang="en-NG"/>
          </a:p>
        </p:txBody>
      </p:sp>
    </p:spTree>
    <p:extLst>
      <p:ext uri="{BB962C8B-B14F-4D97-AF65-F5344CB8AC3E}">
        <p14:creationId xmlns:p14="http://schemas.microsoft.com/office/powerpoint/2010/main" val="2079264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B7D6BF-83E0-B945-8EB2-CEDFA560FFAE}" type="datetimeFigureOut">
              <a:rPr lang="en-NG" smtClean="0"/>
              <a:t>25/07/2023</a:t>
            </a:fld>
            <a:endParaRPr lang="en-NG"/>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NG"/>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1E8E40-294D-A840-9EA1-CC1D120B7108}" type="slidenum">
              <a:rPr lang="en-NG" smtClean="0"/>
              <a:t>‹#›</a:t>
            </a:fld>
            <a:endParaRPr lang="en-NG"/>
          </a:p>
        </p:txBody>
      </p:sp>
    </p:spTree>
    <p:extLst>
      <p:ext uri="{BB962C8B-B14F-4D97-AF65-F5344CB8AC3E}">
        <p14:creationId xmlns:p14="http://schemas.microsoft.com/office/powerpoint/2010/main" val="297941788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D553-3B3C-EF55-F187-6E0CCDDBC6C4}"/>
              </a:ext>
            </a:extLst>
          </p:cNvPr>
          <p:cNvSpPr>
            <a:spLocks noGrp="1"/>
          </p:cNvSpPr>
          <p:nvPr>
            <p:ph type="ctrTitle"/>
          </p:nvPr>
        </p:nvSpPr>
        <p:spPr/>
        <p:txBody>
          <a:bodyPr>
            <a:normAutofit fontScale="90000"/>
          </a:bodyPr>
          <a:lstStyle/>
          <a:p>
            <a:r>
              <a:rPr lang="en-NG" b="1" dirty="0"/>
              <a:t>Dataset Analysis Report of Call Center Data Oct. 2020 </a:t>
            </a:r>
          </a:p>
        </p:txBody>
      </p:sp>
      <p:sp>
        <p:nvSpPr>
          <p:cNvPr id="3" name="Subtitle 2">
            <a:extLst>
              <a:ext uri="{FF2B5EF4-FFF2-40B4-BE49-F238E27FC236}">
                <a16:creationId xmlns:a16="http://schemas.microsoft.com/office/drawing/2014/main" id="{0CC08E7D-30B0-952A-436E-3A2E05239B76}"/>
              </a:ext>
            </a:extLst>
          </p:cNvPr>
          <p:cNvSpPr>
            <a:spLocks noGrp="1"/>
          </p:cNvSpPr>
          <p:nvPr>
            <p:ph type="subTitle" idx="1"/>
          </p:nvPr>
        </p:nvSpPr>
        <p:spPr/>
        <p:txBody>
          <a:bodyPr/>
          <a:lstStyle/>
          <a:p>
            <a:r>
              <a:rPr lang="en-GB" dirty="0"/>
              <a:t>B</a:t>
            </a:r>
            <a:r>
              <a:rPr lang="en-NG" dirty="0"/>
              <a:t>y Christopher O. Okoro, Data Analyst</a:t>
            </a:r>
          </a:p>
        </p:txBody>
      </p:sp>
    </p:spTree>
    <p:extLst>
      <p:ext uri="{BB962C8B-B14F-4D97-AF65-F5344CB8AC3E}">
        <p14:creationId xmlns:p14="http://schemas.microsoft.com/office/powerpoint/2010/main" val="2943077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402C-4CE1-679C-92E0-1F956FC31640}"/>
              </a:ext>
            </a:extLst>
          </p:cNvPr>
          <p:cNvSpPr>
            <a:spLocks noGrp="1"/>
          </p:cNvSpPr>
          <p:nvPr>
            <p:ph type="title"/>
          </p:nvPr>
        </p:nvSpPr>
        <p:spPr/>
        <p:txBody>
          <a:bodyPr/>
          <a:lstStyle/>
          <a:p>
            <a:r>
              <a:rPr lang="en-GB" dirty="0"/>
              <a:t>Geographic Analysis </a:t>
            </a:r>
            <a:endParaRPr lang="en-NG" dirty="0"/>
          </a:p>
        </p:txBody>
      </p:sp>
      <p:sp>
        <p:nvSpPr>
          <p:cNvPr id="3" name="Content Placeholder 2">
            <a:extLst>
              <a:ext uri="{FF2B5EF4-FFF2-40B4-BE49-F238E27FC236}">
                <a16:creationId xmlns:a16="http://schemas.microsoft.com/office/drawing/2014/main" id="{4F9A11FA-6705-5021-9841-CE2B3011E5C7}"/>
              </a:ext>
            </a:extLst>
          </p:cNvPr>
          <p:cNvSpPr>
            <a:spLocks noGrp="1"/>
          </p:cNvSpPr>
          <p:nvPr>
            <p:ph idx="1"/>
          </p:nvPr>
        </p:nvSpPr>
        <p:spPr>
          <a:xfrm>
            <a:off x="1103312" y="2052918"/>
            <a:ext cx="6855355" cy="4195481"/>
          </a:xfrm>
        </p:spPr>
        <p:txBody>
          <a:bodyPr/>
          <a:lstStyle/>
          <a:p>
            <a:pPr>
              <a:lnSpc>
                <a:spcPct val="150000"/>
              </a:lnSpc>
            </a:pPr>
            <a:r>
              <a:rPr lang="en-GB" dirty="0"/>
              <a:t>Geographically, the majority of calls originated from California, Texas, and Florida as shown in the dashboard. This information can be valuable for resource allocation and identifying regions where additional support might be required. Pivot table shown. </a:t>
            </a:r>
            <a:endParaRPr lang="en-NG" dirty="0"/>
          </a:p>
        </p:txBody>
      </p:sp>
      <p:pic>
        <p:nvPicPr>
          <p:cNvPr id="5" name="Picture 4" descr="A screenshot of a table&#10;&#10;Description automatically generated">
            <a:extLst>
              <a:ext uri="{FF2B5EF4-FFF2-40B4-BE49-F238E27FC236}">
                <a16:creationId xmlns:a16="http://schemas.microsoft.com/office/drawing/2014/main" id="{2B9D9222-B4F0-4F0B-ABA0-9DFE2D5B6775}"/>
              </a:ext>
            </a:extLst>
          </p:cNvPr>
          <p:cNvPicPr>
            <a:picLocks noChangeAspect="1"/>
          </p:cNvPicPr>
          <p:nvPr/>
        </p:nvPicPr>
        <p:blipFill>
          <a:blip r:embed="rId2"/>
          <a:stretch>
            <a:fillRect/>
          </a:stretch>
        </p:blipFill>
        <p:spPr>
          <a:xfrm>
            <a:off x="8709100" y="8467"/>
            <a:ext cx="3042634" cy="6858000"/>
          </a:xfrm>
          <a:prstGeom prst="rect">
            <a:avLst/>
          </a:prstGeom>
        </p:spPr>
      </p:pic>
    </p:spTree>
    <p:extLst>
      <p:ext uri="{BB962C8B-B14F-4D97-AF65-F5344CB8AC3E}">
        <p14:creationId xmlns:p14="http://schemas.microsoft.com/office/powerpoint/2010/main" val="182032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4799E-F42F-FDD8-C866-7DCD3F5BFD57}"/>
              </a:ext>
            </a:extLst>
          </p:cNvPr>
          <p:cNvSpPr>
            <a:spLocks noGrp="1"/>
          </p:cNvSpPr>
          <p:nvPr>
            <p:ph type="title"/>
          </p:nvPr>
        </p:nvSpPr>
        <p:spPr/>
        <p:txBody>
          <a:bodyPr/>
          <a:lstStyle/>
          <a:p>
            <a:r>
              <a:rPr lang="en-GB" dirty="0"/>
              <a:t>Recommendations</a:t>
            </a:r>
            <a:endParaRPr lang="en-NG" dirty="0"/>
          </a:p>
        </p:txBody>
      </p:sp>
      <p:sp>
        <p:nvSpPr>
          <p:cNvPr id="3" name="Content Placeholder 2">
            <a:extLst>
              <a:ext uri="{FF2B5EF4-FFF2-40B4-BE49-F238E27FC236}">
                <a16:creationId xmlns:a16="http://schemas.microsoft.com/office/drawing/2014/main" id="{F6B25C40-1F2E-0F17-C397-86DDF7D8584A}"/>
              </a:ext>
            </a:extLst>
          </p:cNvPr>
          <p:cNvSpPr>
            <a:spLocks noGrp="1"/>
          </p:cNvSpPr>
          <p:nvPr>
            <p:ph idx="1"/>
          </p:nvPr>
        </p:nvSpPr>
        <p:spPr>
          <a:xfrm>
            <a:off x="1103312" y="1646521"/>
            <a:ext cx="8946541" cy="5143747"/>
          </a:xfrm>
        </p:spPr>
        <p:txBody>
          <a:bodyPr>
            <a:normAutofit fontScale="92500" lnSpcReduction="20000"/>
          </a:bodyPr>
          <a:lstStyle/>
          <a:p>
            <a:pPr>
              <a:lnSpc>
                <a:spcPct val="170000"/>
              </a:lnSpc>
            </a:pPr>
            <a:r>
              <a:rPr lang="en-GB" dirty="0"/>
              <a:t>Focus on addressing issues leading to negative customer sentiment to improve overall customer satisfaction.</a:t>
            </a:r>
          </a:p>
          <a:p>
            <a:pPr>
              <a:lnSpc>
                <a:spcPct val="170000"/>
              </a:lnSpc>
            </a:pPr>
            <a:r>
              <a:rPr lang="en-GB" dirty="0"/>
              <a:t>Provide training and support to employees with lower performance scores to enhance their efficiency.</a:t>
            </a:r>
          </a:p>
          <a:p>
            <a:pPr>
              <a:lnSpc>
                <a:spcPct val="170000"/>
              </a:lnSpc>
            </a:pPr>
            <a:r>
              <a:rPr lang="en-GB" dirty="0"/>
              <a:t>Prioritize resources based on the most common reasons for calls to ensure effective support.</a:t>
            </a:r>
          </a:p>
          <a:p>
            <a:pPr>
              <a:lnSpc>
                <a:spcPct val="170000"/>
              </a:lnSpc>
            </a:pPr>
            <a:r>
              <a:rPr lang="en-GB" dirty="0"/>
              <a:t>Evaluate the effectiveness of different call channels and optimize their usage.</a:t>
            </a:r>
          </a:p>
          <a:p>
            <a:pPr>
              <a:lnSpc>
                <a:spcPct val="170000"/>
              </a:lnSpc>
            </a:pPr>
            <a:r>
              <a:rPr lang="en-GB" dirty="0"/>
              <a:t>Monitor call centre performance in different geographic regions to provide tailored support and services.</a:t>
            </a:r>
          </a:p>
          <a:p>
            <a:pPr>
              <a:lnSpc>
                <a:spcPct val="170000"/>
              </a:lnSpc>
            </a:pPr>
            <a:endParaRPr lang="en-NG" dirty="0"/>
          </a:p>
        </p:txBody>
      </p:sp>
    </p:spTree>
    <p:extLst>
      <p:ext uri="{BB962C8B-B14F-4D97-AF65-F5344CB8AC3E}">
        <p14:creationId xmlns:p14="http://schemas.microsoft.com/office/powerpoint/2010/main" val="2895218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55D1A-7BF9-99EC-65BB-E76B76C58CA4}"/>
              </a:ext>
            </a:extLst>
          </p:cNvPr>
          <p:cNvSpPr>
            <a:spLocks noGrp="1"/>
          </p:cNvSpPr>
          <p:nvPr>
            <p:ph type="title"/>
          </p:nvPr>
        </p:nvSpPr>
        <p:spPr/>
        <p:txBody>
          <a:bodyPr/>
          <a:lstStyle/>
          <a:p>
            <a:r>
              <a:rPr lang="en-GB" dirty="0"/>
              <a:t>Conclusion</a:t>
            </a:r>
            <a:br>
              <a:rPr lang="en-GB" dirty="0"/>
            </a:br>
            <a:endParaRPr lang="en-NG" dirty="0"/>
          </a:p>
        </p:txBody>
      </p:sp>
      <p:sp>
        <p:nvSpPr>
          <p:cNvPr id="3" name="Content Placeholder 2">
            <a:extLst>
              <a:ext uri="{FF2B5EF4-FFF2-40B4-BE49-F238E27FC236}">
                <a16:creationId xmlns:a16="http://schemas.microsoft.com/office/drawing/2014/main" id="{B29DE4D7-8770-E074-4408-277C6E2C9EB0}"/>
              </a:ext>
            </a:extLst>
          </p:cNvPr>
          <p:cNvSpPr>
            <a:spLocks noGrp="1"/>
          </p:cNvSpPr>
          <p:nvPr>
            <p:ph idx="1"/>
          </p:nvPr>
        </p:nvSpPr>
        <p:spPr/>
        <p:txBody>
          <a:bodyPr/>
          <a:lstStyle/>
          <a:p>
            <a:pPr>
              <a:lnSpc>
                <a:spcPct val="150000"/>
              </a:lnSpc>
            </a:pPr>
            <a:r>
              <a:rPr lang="en-GB" dirty="0"/>
              <a:t>The analysis of the Call Centre Dataset for October 2020 revealed valuable insights into customer sentiment, call centre performance, call centre efficiency, and customer behaviour. The analysis highlighted areas of improvement and potential opportunities for enhancing customer satisfaction and optimizing call centre operations. The interactive dashboard facilitated data exploration and presented information in a visually appealing and easily understandable manner.</a:t>
            </a:r>
          </a:p>
          <a:p>
            <a:pPr>
              <a:lnSpc>
                <a:spcPct val="150000"/>
              </a:lnSpc>
            </a:pPr>
            <a:endParaRPr lang="en-NG" dirty="0"/>
          </a:p>
        </p:txBody>
      </p:sp>
    </p:spTree>
    <p:extLst>
      <p:ext uri="{BB962C8B-B14F-4D97-AF65-F5344CB8AC3E}">
        <p14:creationId xmlns:p14="http://schemas.microsoft.com/office/powerpoint/2010/main" val="37253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1754-D518-0936-00A2-948DD2FD87EF}"/>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95E16CBD-12DA-8E8B-CEC0-AF75BBB337B9}"/>
              </a:ext>
            </a:extLst>
          </p:cNvPr>
          <p:cNvSpPr>
            <a:spLocks noGrp="1"/>
          </p:cNvSpPr>
          <p:nvPr>
            <p:ph idx="1"/>
          </p:nvPr>
        </p:nvSpPr>
        <p:spPr/>
        <p:txBody>
          <a:bodyPr>
            <a:normAutofit/>
          </a:bodyPr>
          <a:lstStyle/>
          <a:p>
            <a:pPr marL="0" indent="0" algn="ctr">
              <a:buNone/>
            </a:pPr>
            <a:r>
              <a:rPr lang="en-NG" sz="8800" dirty="0"/>
              <a:t>Thank You for reading..</a:t>
            </a:r>
          </a:p>
        </p:txBody>
      </p:sp>
    </p:spTree>
    <p:extLst>
      <p:ext uri="{BB962C8B-B14F-4D97-AF65-F5344CB8AC3E}">
        <p14:creationId xmlns:p14="http://schemas.microsoft.com/office/powerpoint/2010/main" val="186833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249A-C08B-19AA-9610-C0F38085EFBC}"/>
              </a:ext>
            </a:extLst>
          </p:cNvPr>
          <p:cNvSpPr>
            <a:spLocks noGrp="1"/>
          </p:cNvSpPr>
          <p:nvPr>
            <p:ph type="title"/>
          </p:nvPr>
        </p:nvSpPr>
        <p:spPr/>
        <p:txBody>
          <a:bodyPr/>
          <a:lstStyle/>
          <a:p>
            <a:r>
              <a:rPr lang="en-GB" dirty="0"/>
              <a:t>Introduction</a:t>
            </a:r>
            <a:br>
              <a:rPr lang="en-GB" dirty="0"/>
            </a:br>
            <a:endParaRPr lang="en-NG" dirty="0"/>
          </a:p>
        </p:txBody>
      </p:sp>
      <p:sp>
        <p:nvSpPr>
          <p:cNvPr id="3" name="Content Placeholder 2">
            <a:extLst>
              <a:ext uri="{FF2B5EF4-FFF2-40B4-BE49-F238E27FC236}">
                <a16:creationId xmlns:a16="http://schemas.microsoft.com/office/drawing/2014/main" id="{CACFE3BA-E3C2-B3A8-6E67-09660B5904A1}"/>
              </a:ext>
            </a:extLst>
          </p:cNvPr>
          <p:cNvSpPr>
            <a:spLocks noGrp="1"/>
          </p:cNvSpPr>
          <p:nvPr>
            <p:ph idx="1"/>
          </p:nvPr>
        </p:nvSpPr>
        <p:spPr/>
        <p:txBody>
          <a:bodyPr/>
          <a:lstStyle/>
          <a:p>
            <a:pPr>
              <a:lnSpc>
                <a:spcPct val="150000"/>
              </a:lnSpc>
            </a:pPr>
            <a:r>
              <a:rPr lang="en-GB" dirty="0"/>
              <a:t>The following report presents the findings of the exploratory data analysis (EDA) conducted on a Call Centre Dataset for October 2020. The dataset contains information about customer interactions, customer satisfaction, and call centre operations. The EDA was carried out using Microsoft Excel, and the insights were visualized on an interactive dashboard.</a:t>
            </a:r>
          </a:p>
          <a:p>
            <a:endParaRPr lang="en-NG" dirty="0"/>
          </a:p>
        </p:txBody>
      </p:sp>
    </p:spTree>
    <p:extLst>
      <p:ext uri="{BB962C8B-B14F-4D97-AF65-F5344CB8AC3E}">
        <p14:creationId xmlns:p14="http://schemas.microsoft.com/office/powerpoint/2010/main" val="146319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97D1-7C22-ACD6-EDF5-94B0B6958C5A}"/>
              </a:ext>
            </a:extLst>
          </p:cNvPr>
          <p:cNvSpPr>
            <a:spLocks noGrp="1"/>
          </p:cNvSpPr>
          <p:nvPr>
            <p:ph type="title"/>
          </p:nvPr>
        </p:nvSpPr>
        <p:spPr/>
        <p:txBody>
          <a:bodyPr/>
          <a:lstStyle/>
          <a:p>
            <a:r>
              <a:rPr lang="en-NG" dirty="0"/>
              <a:t>Dashboard</a:t>
            </a:r>
          </a:p>
        </p:txBody>
      </p:sp>
      <p:pic>
        <p:nvPicPr>
          <p:cNvPr id="5" name="Content Placeholder 4" descr="A screenshot of a computer&#10;&#10;Description automatically generated">
            <a:extLst>
              <a:ext uri="{FF2B5EF4-FFF2-40B4-BE49-F238E27FC236}">
                <a16:creationId xmlns:a16="http://schemas.microsoft.com/office/drawing/2014/main" id="{7CBA87C7-C3A3-68AC-61E6-9307BE5F6B3F}"/>
              </a:ext>
            </a:extLst>
          </p:cNvPr>
          <p:cNvPicPr>
            <a:picLocks noGrp="1" noChangeAspect="1"/>
          </p:cNvPicPr>
          <p:nvPr>
            <p:ph idx="1"/>
          </p:nvPr>
        </p:nvPicPr>
        <p:blipFill rotWithShape="1">
          <a:blip r:embed="rId2"/>
          <a:srcRect l="10664" t="8652" r="13170" b="10584"/>
          <a:stretch/>
        </p:blipFill>
        <p:spPr>
          <a:xfrm>
            <a:off x="749148" y="1335825"/>
            <a:ext cx="8174516" cy="5417514"/>
          </a:xfrm>
        </p:spPr>
      </p:pic>
      <p:sp>
        <p:nvSpPr>
          <p:cNvPr id="7" name="TextBox 6">
            <a:extLst>
              <a:ext uri="{FF2B5EF4-FFF2-40B4-BE49-F238E27FC236}">
                <a16:creationId xmlns:a16="http://schemas.microsoft.com/office/drawing/2014/main" id="{97FEB527-DFA2-3E71-8A9C-2767F99B93B4}"/>
              </a:ext>
            </a:extLst>
          </p:cNvPr>
          <p:cNvSpPr txBox="1"/>
          <p:nvPr/>
        </p:nvSpPr>
        <p:spPr>
          <a:xfrm>
            <a:off x="9265186" y="2225407"/>
            <a:ext cx="2445744" cy="1701684"/>
          </a:xfrm>
          <a:prstGeom prst="rect">
            <a:avLst/>
          </a:prstGeom>
          <a:noFill/>
        </p:spPr>
        <p:txBody>
          <a:bodyPr wrap="square" rtlCol="0">
            <a:spAutoFit/>
          </a:bodyPr>
          <a:lstStyle/>
          <a:p>
            <a:pPr>
              <a:lnSpc>
                <a:spcPct val="150000"/>
              </a:lnSpc>
            </a:pPr>
            <a:r>
              <a:rPr lang="en-NG" dirty="0"/>
              <a:t>Interactive dashboard for October 2020 Call Centre dataset</a:t>
            </a:r>
          </a:p>
        </p:txBody>
      </p:sp>
    </p:spTree>
    <p:extLst>
      <p:ext uri="{BB962C8B-B14F-4D97-AF65-F5344CB8AC3E}">
        <p14:creationId xmlns:p14="http://schemas.microsoft.com/office/powerpoint/2010/main" val="158796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99D15-38DE-2B2F-1435-10AF0CB7B6F8}"/>
              </a:ext>
            </a:extLst>
          </p:cNvPr>
          <p:cNvSpPr>
            <a:spLocks noGrp="1"/>
          </p:cNvSpPr>
          <p:nvPr>
            <p:ph type="title"/>
          </p:nvPr>
        </p:nvSpPr>
        <p:spPr/>
        <p:txBody>
          <a:bodyPr/>
          <a:lstStyle/>
          <a:p>
            <a:r>
              <a:rPr lang="en-NG" dirty="0"/>
              <a:t>Data Cleaning</a:t>
            </a:r>
          </a:p>
        </p:txBody>
      </p:sp>
      <p:sp>
        <p:nvSpPr>
          <p:cNvPr id="3" name="Content Placeholder 2">
            <a:extLst>
              <a:ext uri="{FF2B5EF4-FFF2-40B4-BE49-F238E27FC236}">
                <a16:creationId xmlns:a16="http://schemas.microsoft.com/office/drawing/2014/main" id="{080008EB-CFC3-6BBE-AF9D-71EE1AD765F6}"/>
              </a:ext>
            </a:extLst>
          </p:cNvPr>
          <p:cNvSpPr>
            <a:spLocks noGrp="1"/>
          </p:cNvSpPr>
          <p:nvPr>
            <p:ph idx="1"/>
          </p:nvPr>
        </p:nvSpPr>
        <p:spPr>
          <a:xfrm>
            <a:off x="698632" y="1911248"/>
            <a:ext cx="5233094" cy="4195481"/>
          </a:xfrm>
        </p:spPr>
        <p:txBody>
          <a:bodyPr>
            <a:normAutofit fontScale="85000" lnSpcReduction="10000"/>
          </a:bodyPr>
          <a:lstStyle/>
          <a:p>
            <a:pPr>
              <a:lnSpc>
                <a:spcPct val="150000"/>
              </a:lnSpc>
            </a:pPr>
            <a:r>
              <a:rPr lang="en-GB" dirty="0"/>
              <a:t>During the data cleaning process, missing values were found in the csat_score column only. The column formats were adjusted, call timestamp was changed to date type, and the columns with numeric data type were changed to number data type accordingly. The dataset was prepared for analysis by ensuring data integrity and accuracy. Total of 32941 rows of data was used for analysis. </a:t>
            </a:r>
          </a:p>
          <a:p>
            <a:pPr>
              <a:lnSpc>
                <a:spcPct val="150000"/>
              </a:lnSpc>
            </a:pPr>
            <a:endParaRPr lang="en-NG" dirty="0"/>
          </a:p>
        </p:txBody>
      </p:sp>
      <p:pic>
        <p:nvPicPr>
          <p:cNvPr id="5" name="Picture 4" descr="A screenshot of a computer&#10;&#10;Description automatically generated">
            <a:extLst>
              <a:ext uri="{FF2B5EF4-FFF2-40B4-BE49-F238E27FC236}">
                <a16:creationId xmlns:a16="http://schemas.microsoft.com/office/drawing/2014/main" id="{946BD91F-5A8E-1F29-224D-9CAAFB08D9C2}"/>
              </a:ext>
            </a:extLst>
          </p:cNvPr>
          <p:cNvPicPr>
            <a:picLocks noChangeAspect="1"/>
          </p:cNvPicPr>
          <p:nvPr/>
        </p:nvPicPr>
        <p:blipFill rotWithShape="1">
          <a:blip r:embed="rId2"/>
          <a:srcRect l="9775"/>
          <a:stretch/>
        </p:blipFill>
        <p:spPr>
          <a:xfrm>
            <a:off x="6174548" y="1366862"/>
            <a:ext cx="5931724" cy="4838392"/>
          </a:xfrm>
          <a:prstGeom prst="rect">
            <a:avLst/>
          </a:prstGeom>
        </p:spPr>
      </p:pic>
    </p:spTree>
    <p:extLst>
      <p:ext uri="{BB962C8B-B14F-4D97-AF65-F5344CB8AC3E}">
        <p14:creationId xmlns:p14="http://schemas.microsoft.com/office/powerpoint/2010/main" val="3738790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52F3-8D5E-D40C-B867-5DA25C93BAD9}"/>
              </a:ext>
            </a:extLst>
          </p:cNvPr>
          <p:cNvSpPr>
            <a:spLocks noGrp="1"/>
          </p:cNvSpPr>
          <p:nvPr>
            <p:ph type="title"/>
          </p:nvPr>
        </p:nvSpPr>
        <p:spPr/>
        <p:txBody>
          <a:bodyPr/>
          <a:lstStyle/>
          <a:p>
            <a:r>
              <a:rPr lang="en-GB" dirty="0"/>
              <a:t>Customer Sentiment Analysis </a:t>
            </a:r>
            <a:endParaRPr lang="en-NG" dirty="0"/>
          </a:p>
        </p:txBody>
      </p:sp>
      <p:sp>
        <p:nvSpPr>
          <p:cNvPr id="3" name="Content Placeholder 2">
            <a:extLst>
              <a:ext uri="{FF2B5EF4-FFF2-40B4-BE49-F238E27FC236}">
                <a16:creationId xmlns:a16="http://schemas.microsoft.com/office/drawing/2014/main" id="{CEEAB13E-16F3-795A-14A8-460248121BE1}"/>
              </a:ext>
            </a:extLst>
          </p:cNvPr>
          <p:cNvSpPr>
            <a:spLocks noGrp="1"/>
          </p:cNvSpPr>
          <p:nvPr>
            <p:ph idx="1"/>
          </p:nvPr>
        </p:nvSpPr>
        <p:spPr>
          <a:xfrm>
            <a:off x="1103312" y="1478410"/>
            <a:ext cx="8946541" cy="4195481"/>
          </a:xfrm>
        </p:spPr>
        <p:txBody>
          <a:bodyPr/>
          <a:lstStyle/>
          <a:p>
            <a:pPr>
              <a:lnSpc>
                <a:spcPct val="150000"/>
              </a:lnSpc>
            </a:pPr>
            <a:r>
              <a:rPr lang="en-GB" dirty="0"/>
              <a:t>The analysis of customer sentiment revealed that most calls had a negative (34%) or neutral sentiment (27%), while very negative, positive and very positive sentiments constituted 18%, 12% and 10%, respectively. The call centre should focus on enhancing customer satisfaction by addressing issues that lead to negative sentiments. Pivot table shown below.</a:t>
            </a:r>
          </a:p>
          <a:p>
            <a:pPr>
              <a:lnSpc>
                <a:spcPct val="150000"/>
              </a:lnSpc>
            </a:pPr>
            <a:endParaRPr lang="en-NG" dirty="0"/>
          </a:p>
        </p:txBody>
      </p:sp>
      <p:pic>
        <p:nvPicPr>
          <p:cNvPr id="5" name="Picture 4" descr="A screenshot of a spreadsheet&#10;&#10;Description automatically generated">
            <a:extLst>
              <a:ext uri="{FF2B5EF4-FFF2-40B4-BE49-F238E27FC236}">
                <a16:creationId xmlns:a16="http://schemas.microsoft.com/office/drawing/2014/main" id="{E6CF08B3-F7A5-E1AF-E291-0DDBFE98402A}"/>
              </a:ext>
            </a:extLst>
          </p:cNvPr>
          <p:cNvPicPr>
            <a:picLocks noChangeAspect="1"/>
          </p:cNvPicPr>
          <p:nvPr/>
        </p:nvPicPr>
        <p:blipFill rotWithShape="1">
          <a:blip r:embed="rId2"/>
          <a:srcRect t="11034" b="30309"/>
          <a:stretch/>
        </p:blipFill>
        <p:spPr>
          <a:xfrm>
            <a:off x="1100945" y="4712399"/>
            <a:ext cx="7761903" cy="1794481"/>
          </a:xfrm>
          <a:prstGeom prst="rect">
            <a:avLst/>
          </a:prstGeom>
        </p:spPr>
      </p:pic>
    </p:spTree>
    <p:extLst>
      <p:ext uri="{BB962C8B-B14F-4D97-AF65-F5344CB8AC3E}">
        <p14:creationId xmlns:p14="http://schemas.microsoft.com/office/powerpoint/2010/main" val="422838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E46D-6293-CE7E-520E-4BA2DE3D3439}"/>
              </a:ext>
            </a:extLst>
          </p:cNvPr>
          <p:cNvSpPr>
            <a:spLocks noGrp="1"/>
          </p:cNvSpPr>
          <p:nvPr>
            <p:ph type="title"/>
          </p:nvPr>
        </p:nvSpPr>
        <p:spPr/>
        <p:txBody>
          <a:bodyPr/>
          <a:lstStyle/>
          <a:p>
            <a:r>
              <a:rPr lang="en-GB" dirty="0"/>
              <a:t>Customer Satisfaction Score </a:t>
            </a:r>
            <a:endParaRPr lang="en-NG" dirty="0"/>
          </a:p>
        </p:txBody>
      </p:sp>
      <p:sp>
        <p:nvSpPr>
          <p:cNvPr id="3" name="Content Placeholder 2">
            <a:extLst>
              <a:ext uri="{FF2B5EF4-FFF2-40B4-BE49-F238E27FC236}">
                <a16:creationId xmlns:a16="http://schemas.microsoft.com/office/drawing/2014/main" id="{1C302E2A-EDAE-9E98-BADC-DC4ACFD2C649}"/>
              </a:ext>
            </a:extLst>
          </p:cNvPr>
          <p:cNvSpPr>
            <a:spLocks noGrp="1"/>
          </p:cNvSpPr>
          <p:nvPr>
            <p:ph idx="1"/>
          </p:nvPr>
        </p:nvSpPr>
        <p:spPr/>
        <p:txBody>
          <a:bodyPr/>
          <a:lstStyle/>
          <a:p>
            <a:pPr>
              <a:lnSpc>
                <a:spcPct val="150000"/>
              </a:lnSpc>
            </a:pPr>
            <a:r>
              <a:rPr lang="en-GB" dirty="0"/>
              <a:t>As this column had some missing values, an average was done as this has a lesser effect due to missing data. The average customer satisfaction score was calculated to be 5.5 out of 10. This indicates a slightly above average level of customer satisfaction with the call centre services. Efforts should be made to improve customer satisfaction levels. </a:t>
            </a:r>
            <a:endParaRPr lang="en-NG" dirty="0"/>
          </a:p>
        </p:txBody>
      </p:sp>
    </p:spTree>
    <p:extLst>
      <p:ext uri="{BB962C8B-B14F-4D97-AF65-F5344CB8AC3E}">
        <p14:creationId xmlns:p14="http://schemas.microsoft.com/office/powerpoint/2010/main" val="812285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F421-4952-6E90-0434-4B41A1093F61}"/>
              </a:ext>
            </a:extLst>
          </p:cNvPr>
          <p:cNvSpPr>
            <a:spLocks noGrp="1"/>
          </p:cNvSpPr>
          <p:nvPr>
            <p:ph type="title"/>
          </p:nvPr>
        </p:nvSpPr>
        <p:spPr/>
        <p:txBody>
          <a:bodyPr/>
          <a:lstStyle/>
          <a:p>
            <a:r>
              <a:rPr lang="en-GB" dirty="0"/>
              <a:t>Call Centre Performance </a:t>
            </a:r>
            <a:endParaRPr lang="en-NG" dirty="0"/>
          </a:p>
        </p:txBody>
      </p:sp>
      <p:sp>
        <p:nvSpPr>
          <p:cNvPr id="3" name="Content Placeholder 2">
            <a:extLst>
              <a:ext uri="{FF2B5EF4-FFF2-40B4-BE49-F238E27FC236}">
                <a16:creationId xmlns:a16="http://schemas.microsoft.com/office/drawing/2014/main" id="{ECEDF2FB-D3C5-1C82-500C-269E62C9A63D}"/>
              </a:ext>
            </a:extLst>
          </p:cNvPr>
          <p:cNvSpPr>
            <a:spLocks noGrp="1"/>
          </p:cNvSpPr>
          <p:nvPr>
            <p:ph idx="1"/>
          </p:nvPr>
        </p:nvSpPr>
        <p:spPr/>
        <p:txBody>
          <a:bodyPr/>
          <a:lstStyle/>
          <a:p>
            <a:pPr>
              <a:lnSpc>
                <a:spcPct val="150000"/>
              </a:lnSpc>
            </a:pPr>
            <a:r>
              <a:rPr lang="en-GB" dirty="0"/>
              <a:t>Call centre performance was assessed based on response times, call durations, and customer satisfaction scores. Some call centres demonstrated consistently fast response times and high customer satisfaction scores, while others required improvement. Denver/CO had the best customer satisfaction score and least average call duration within the SLA Response time. Training and support could be provided to enhance the performance of less experienced employees in the call centres.</a:t>
            </a:r>
          </a:p>
          <a:p>
            <a:pPr>
              <a:lnSpc>
                <a:spcPct val="150000"/>
              </a:lnSpc>
            </a:pPr>
            <a:endParaRPr lang="en-NG" dirty="0"/>
          </a:p>
        </p:txBody>
      </p:sp>
    </p:spTree>
    <p:extLst>
      <p:ext uri="{BB962C8B-B14F-4D97-AF65-F5344CB8AC3E}">
        <p14:creationId xmlns:p14="http://schemas.microsoft.com/office/powerpoint/2010/main" val="1204365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1170-4C47-A184-405C-306901158CE6}"/>
              </a:ext>
            </a:extLst>
          </p:cNvPr>
          <p:cNvSpPr>
            <a:spLocks noGrp="1"/>
          </p:cNvSpPr>
          <p:nvPr>
            <p:ph type="title"/>
          </p:nvPr>
        </p:nvSpPr>
        <p:spPr/>
        <p:txBody>
          <a:bodyPr/>
          <a:lstStyle/>
          <a:p>
            <a:r>
              <a:rPr lang="en-GB" dirty="0"/>
              <a:t>Reasons for Call </a:t>
            </a:r>
            <a:endParaRPr lang="en-NG" dirty="0"/>
          </a:p>
        </p:txBody>
      </p:sp>
      <p:sp>
        <p:nvSpPr>
          <p:cNvPr id="3" name="Content Placeholder 2">
            <a:extLst>
              <a:ext uri="{FF2B5EF4-FFF2-40B4-BE49-F238E27FC236}">
                <a16:creationId xmlns:a16="http://schemas.microsoft.com/office/drawing/2014/main" id="{8284C469-8BF6-3D88-9A12-59B5D7B7F49E}"/>
              </a:ext>
            </a:extLst>
          </p:cNvPr>
          <p:cNvSpPr>
            <a:spLocks noGrp="1"/>
          </p:cNvSpPr>
          <p:nvPr>
            <p:ph idx="1"/>
          </p:nvPr>
        </p:nvSpPr>
        <p:spPr>
          <a:xfrm>
            <a:off x="1103312" y="1663452"/>
            <a:ext cx="8946541" cy="4195481"/>
          </a:xfrm>
        </p:spPr>
        <p:txBody>
          <a:bodyPr/>
          <a:lstStyle/>
          <a:p>
            <a:pPr>
              <a:lnSpc>
                <a:spcPct val="150000"/>
              </a:lnSpc>
            </a:pPr>
            <a:r>
              <a:rPr lang="en-GB" dirty="0"/>
              <a:t>The most common reasons for calls included billing questions (71%), payments (15%), and service outage (14%). Understanding these trends can help the call centre prioritize and optimize resources to better address customer needs. Pivot table shown below.</a:t>
            </a:r>
          </a:p>
          <a:p>
            <a:pPr>
              <a:lnSpc>
                <a:spcPct val="150000"/>
              </a:lnSpc>
            </a:pPr>
            <a:endParaRPr lang="en-NG" dirty="0"/>
          </a:p>
        </p:txBody>
      </p:sp>
      <p:pic>
        <p:nvPicPr>
          <p:cNvPr id="7" name="Picture 6" descr="A screenshot of a computer screen&#10;&#10;Description automatically generated">
            <a:extLst>
              <a:ext uri="{FF2B5EF4-FFF2-40B4-BE49-F238E27FC236}">
                <a16:creationId xmlns:a16="http://schemas.microsoft.com/office/drawing/2014/main" id="{ED93BDB6-BCFD-1FFF-B44A-AF88CE5159CA}"/>
              </a:ext>
            </a:extLst>
          </p:cNvPr>
          <p:cNvPicPr>
            <a:picLocks noChangeAspect="1"/>
          </p:cNvPicPr>
          <p:nvPr/>
        </p:nvPicPr>
        <p:blipFill>
          <a:blip r:embed="rId2"/>
          <a:stretch>
            <a:fillRect/>
          </a:stretch>
        </p:blipFill>
        <p:spPr>
          <a:xfrm>
            <a:off x="1102330" y="3979332"/>
            <a:ext cx="4587269" cy="2425949"/>
          </a:xfrm>
          <a:prstGeom prst="rect">
            <a:avLst/>
          </a:prstGeom>
        </p:spPr>
      </p:pic>
    </p:spTree>
    <p:extLst>
      <p:ext uri="{BB962C8B-B14F-4D97-AF65-F5344CB8AC3E}">
        <p14:creationId xmlns:p14="http://schemas.microsoft.com/office/powerpoint/2010/main" val="331027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5AEC-E591-305F-407E-7C681D58904F}"/>
              </a:ext>
            </a:extLst>
          </p:cNvPr>
          <p:cNvSpPr>
            <a:spLocks noGrp="1"/>
          </p:cNvSpPr>
          <p:nvPr>
            <p:ph type="title"/>
          </p:nvPr>
        </p:nvSpPr>
        <p:spPr/>
        <p:txBody>
          <a:bodyPr/>
          <a:lstStyle/>
          <a:p>
            <a:r>
              <a:rPr lang="en-GB" dirty="0"/>
              <a:t>Call Communication Channel</a:t>
            </a:r>
            <a:endParaRPr lang="en-NG" dirty="0"/>
          </a:p>
        </p:txBody>
      </p:sp>
      <p:sp>
        <p:nvSpPr>
          <p:cNvPr id="3" name="Content Placeholder 2">
            <a:extLst>
              <a:ext uri="{FF2B5EF4-FFF2-40B4-BE49-F238E27FC236}">
                <a16:creationId xmlns:a16="http://schemas.microsoft.com/office/drawing/2014/main" id="{138433E9-6DC6-FED3-54E7-FCAD3B39E896}"/>
              </a:ext>
            </a:extLst>
          </p:cNvPr>
          <p:cNvSpPr>
            <a:spLocks noGrp="1"/>
          </p:cNvSpPr>
          <p:nvPr>
            <p:ph idx="1"/>
          </p:nvPr>
        </p:nvSpPr>
        <p:spPr/>
        <p:txBody>
          <a:bodyPr/>
          <a:lstStyle/>
          <a:p>
            <a:pPr>
              <a:lnSpc>
                <a:spcPct val="150000"/>
              </a:lnSpc>
            </a:pPr>
            <a:r>
              <a:rPr lang="en-GB" dirty="0"/>
              <a:t>Call Centre was the most widely used communication channel (32%), followed by chatbot (25%), email (23%) and web (20%). The call centre should evaluate the effectiveness of different channels and ensure appropriate resources are allocated accordingly. </a:t>
            </a:r>
            <a:endParaRPr lang="en-NG" dirty="0"/>
          </a:p>
        </p:txBody>
      </p:sp>
    </p:spTree>
    <p:extLst>
      <p:ext uri="{BB962C8B-B14F-4D97-AF65-F5344CB8AC3E}">
        <p14:creationId xmlns:p14="http://schemas.microsoft.com/office/powerpoint/2010/main" val="237390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{C15E5612-CF58-DF49-ABDF-A69624B4DE33}tf10001062</Template>
  <TotalTime>250</TotalTime>
  <Words>659</Words>
  <Application>Microsoft Macintosh PowerPoint</Application>
  <PresentationFormat>Widescreen</PresentationFormat>
  <Paragraphs>29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Dataset Analysis Report of Call Center Data Oct. 2020 </vt:lpstr>
      <vt:lpstr>Introduction </vt:lpstr>
      <vt:lpstr>Dashboard</vt:lpstr>
      <vt:lpstr>Data Cleaning</vt:lpstr>
      <vt:lpstr>Customer Sentiment Analysis </vt:lpstr>
      <vt:lpstr>Customer Satisfaction Score </vt:lpstr>
      <vt:lpstr>Call Centre Performance </vt:lpstr>
      <vt:lpstr>Reasons for Call </vt:lpstr>
      <vt:lpstr>Call Communication Channel</vt:lpstr>
      <vt:lpstr>Geographic Analysis </vt:lpstr>
      <vt:lpstr>Recommendations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Dataset Analysis Report of Call Center Data Oct. 2020 </dc:title>
  <dc:creator>Christopher Onyekachi Okoro</dc:creator>
  <cp:lastModifiedBy>Christopher Onyekachi Okoro</cp:lastModifiedBy>
  <cp:revision>1</cp:revision>
  <dcterms:created xsi:type="dcterms:W3CDTF">2023-07-25T21:32:41Z</dcterms:created>
  <dcterms:modified xsi:type="dcterms:W3CDTF">2023-07-26T01:42:59Z</dcterms:modified>
</cp:coreProperties>
</file>